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6" r:id="rId3"/>
    <p:sldId id="267" r:id="rId4"/>
    <p:sldId id="271" r:id="rId5"/>
    <p:sldId id="272" r:id="rId6"/>
    <p:sldId id="270" r:id="rId7"/>
    <p:sldId id="268" r:id="rId8"/>
    <p:sldId id="269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400"/>
    <a:srgbClr val="052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112" autoAdjust="0"/>
  </p:normalViewPr>
  <p:slideViewPr>
    <p:cSldViewPr>
      <p:cViewPr>
        <p:scale>
          <a:sx n="100" d="100"/>
          <a:sy n="100" d="100"/>
        </p:scale>
        <p:origin x="-516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C3478A-F09D-463D-A75D-3E76618FBE9E}" type="datetimeFigureOut">
              <a:rPr lang="pt-BR"/>
              <a:pPr>
                <a:defRPr/>
              </a:pPr>
              <a:t>29/01/2013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B8DA58-D4CF-4DC7-B481-7FA1AC19EF8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6030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638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487B20-CD01-4496-9A86-37394FB3D988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6E268-1122-4FA7-8FF1-096617B22B2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9615-CAD3-46A1-A091-8A7BDD5C99D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B6AFC-C4ED-4C52-9CB6-ECD005F0218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20EA1-A492-4F7E-B5E2-010B2B885A6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E269-69F2-4B5C-B913-5C64805166A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BB75-BE4D-4336-A3C3-4F980CF1603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E1F93-5324-4AC6-8760-4FFA0EBF964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6C97-3EE2-4DB9-80DA-B54705FD31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FEAF5-B7A8-46D7-A1A4-1489B1F7D0F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4861-DDA3-4BC5-A541-569418094E0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899C4-CC15-4752-8812-8DFE93C739D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8E7798-8FCB-405B-8ADF-97C30628F9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800" b="1" smtClean="0">
                <a:latin typeface="Andalus"/>
                <a:ea typeface="Andalus"/>
                <a:cs typeface="Andalus"/>
              </a:rPr>
              <a:t/>
            </a:r>
            <a:br>
              <a:rPr lang="pt-BR" sz="2800" b="1" smtClean="0">
                <a:latin typeface="Andalus"/>
                <a:ea typeface="Andalus"/>
                <a:cs typeface="Andalus"/>
              </a:rPr>
            </a:br>
            <a:r>
              <a:rPr lang="pt-BR" sz="2800" b="1" smtClean="0">
                <a:latin typeface="Andalus"/>
                <a:ea typeface="Andalus"/>
                <a:cs typeface="Andalus"/>
              </a:rPr>
              <a:t/>
            </a:r>
            <a:br>
              <a:rPr lang="pt-BR" sz="2800" b="1" smtClean="0">
                <a:latin typeface="Andalus"/>
                <a:ea typeface="Andalus"/>
                <a:cs typeface="Andalus"/>
              </a:rPr>
            </a:br>
            <a:r>
              <a:rPr lang="pt-BR" sz="2800" b="1" smtClean="0">
                <a:latin typeface="Andalus"/>
                <a:ea typeface="Andalus"/>
                <a:cs typeface="Andalus"/>
              </a:rPr>
              <a:t/>
            </a:r>
            <a:br>
              <a:rPr lang="pt-BR" sz="2800" b="1" smtClean="0">
                <a:latin typeface="Andalus"/>
                <a:ea typeface="Andalus"/>
                <a:cs typeface="Andalus"/>
              </a:rPr>
            </a:br>
            <a:r>
              <a:rPr lang="pt-BR" sz="2800" b="1" smtClean="0">
                <a:latin typeface="Andalus"/>
                <a:ea typeface="Andalus"/>
                <a:cs typeface="Andalus"/>
              </a:rPr>
              <a:t> </a:t>
            </a:r>
            <a:br>
              <a:rPr lang="pt-BR" sz="2800" b="1" smtClean="0">
                <a:latin typeface="Andalus"/>
                <a:ea typeface="Andalus"/>
                <a:cs typeface="Andalus"/>
              </a:rPr>
            </a:br>
            <a:r>
              <a:rPr lang="pt-BR" sz="2800" b="1" smtClean="0">
                <a:latin typeface="Andalus"/>
                <a:ea typeface="Andalus"/>
                <a:cs typeface="Andalus"/>
              </a:rPr>
              <a:t/>
            </a:r>
            <a:br>
              <a:rPr lang="pt-BR" sz="2800" b="1" smtClean="0">
                <a:latin typeface="Andalus"/>
                <a:ea typeface="Andalus"/>
                <a:cs typeface="Andalus"/>
              </a:rPr>
            </a:br>
            <a:r>
              <a:rPr lang="pt-BR" sz="2800" b="1" smtClean="0">
                <a:latin typeface="Andalus"/>
                <a:ea typeface="Andalus"/>
                <a:cs typeface="Andalus"/>
              </a:rPr>
              <a:t>Integração ensino e serviço na formação em saúde: a experiência do Pró-Saúde II  </a:t>
            </a:r>
            <a:br>
              <a:rPr lang="pt-BR" sz="2800" b="1" smtClean="0">
                <a:latin typeface="Andalus"/>
                <a:ea typeface="Andalus"/>
                <a:cs typeface="Andalus"/>
              </a:rPr>
            </a:br>
            <a:r>
              <a:rPr lang="pt-BR" sz="2800" b="1" smtClean="0">
                <a:latin typeface="Andalus"/>
                <a:ea typeface="Andalus"/>
                <a:cs typeface="Andalus"/>
              </a:rPr>
              <a:t>PUC-SP &amp;  Supervisão Técnica de Saúde da  Fó- Brasilândia /SMSSP</a:t>
            </a:r>
            <a:br>
              <a:rPr lang="pt-BR" sz="2800" b="1" smtClean="0">
                <a:latin typeface="Andalus"/>
                <a:ea typeface="Andalus"/>
                <a:cs typeface="Andalus"/>
              </a:rPr>
            </a:br>
            <a:r>
              <a:rPr lang="pt-BR" sz="2800" b="1" smtClean="0">
                <a:latin typeface="Andalus"/>
                <a:ea typeface="Andalus"/>
                <a:cs typeface="Andalus"/>
              </a:rPr>
              <a:t/>
            </a:r>
            <a:br>
              <a:rPr lang="pt-BR" sz="2800" b="1" smtClean="0">
                <a:latin typeface="Andalus"/>
                <a:ea typeface="Andalus"/>
                <a:cs typeface="Andalus"/>
              </a:rPr>
            </a:br>
            <a:r>
              <a:rPr lang="pt-BR" sz="2800" smtClean="0">
                <a:latin typeface="Andalus"/>
                <a:ea typeface="Andalus"/>
                <a:cs typeface="Andalus"/>
              </a:rPr>
              <a:t/>
            </a:r>
            <a:br>
              <a:rPr lang="pt-BR" sz="2800" smtClean="0">
                <a:latin typeface="Andalus"/>
                <a:ea typeface="Andalus"/>
                <a:cs typeface="Andalus"/>
              </a:rPr>
            </a:br>
            <a:r>
              <a:rPr lang="pt-BR" sz="2800" smtClean="0">
                <a:latin typeface="Andalus"/>
                <a:ea typeface="Andalus"/>
                <a:cs typeface="Andalus"/>
              </a:rPr>
              <a:t>Maria Cecília Bonini Trenche</a:t>
            </a:r>
            <a:br>
              <a:rPr lang="pt-BR" sz="2800" smtClean="0">
                <a:latin typeface="Andalus"/>
                <a:ea typeface="Andalus"/>
                <a:cs typeface="Andalus"/>
              </a:rPr>
            </a:br>
            <a:r>
              <a:rPr lang="pt-BR" sz="2800" smtClean="0">
                <a:latin typeface="Andalus"/>
                <a:ea typeface="Andalus"/>
                <a:cs typeface="Andalus"/>
              </a:rPr>
              <a:t>Altair Cadrobbi Pupo </a:t>
            </a:r>
            <a:br>
              <a:rPr lang="pt-BR" sz="2800" smtClean="0">
                <a:latin typeface="Andalus"/>
                <a:ea typeface="Andalus"/>
                <a:cs typeface="Andalus"/>
              </a:rPr>
            </a:br>
            <a:r>
              <a:rPr lang="pt-BR" sz="2800" smtClean="0">
                <a:latin typeface="Andalus"/>
                <a:ea typeface="Andalus"/>
                <a:cs typeface="Andalus"/>
              </a:rPr>
              <a:t>Maria Cristina Vicentin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457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smtClean="0">
                <a:latin typeface="Andalus"/>
                <a:ea typeface="Andalus"/>
                <a:cs typeface="Andalus"/>
              </a:rPr>
              <a:t>Tensionamentos </a:t>
            </a:r>
          </a:p>
          <a:p>
            <a:r>
              <a:rPr lang="pt-BR" sz="2800" smtClean="0">
                <a:latin typeface="Andalus"/>
                <a:ea typeface="Andalus"/>
                <a:cs typeface="Andalus"/>
              </a:rPr>
              <a:t>aportes financeiros,  sua gestão e o lugar do trabalho docente </a:t>
            </a:r>
          </a:p>
          <a:p>
            <a:r>
              <a:rPr lang="pt-BR" sz="2800" smtClean="0">
                <a:latin typeface="Andalus"/>
                <a:ea typeface="Andalus"/>
                <a:cs typeface="Andalus"/>
              </a:rPr>
              <a:t>conflitos entre parceiros</a:t>
            </a:r>
          </a:p>
          <a:p>
            <a:r>
              <a:rPr lang="pt-BR" sz="2800" smtClean="0">
                <a:latin typeface="Andalus"/>
                <a:ea typeface="Andalus"/>
                <a:cs typeface="Andalus"/>
              </a:rPr>
              <a:t>desqualificação da extensão na avaliação interna e externa da produção acadêmica dos professores</a:t>
            </a:r>
          </a:p>
          <a:p>
            <a:r>
              <a:rPr lang="pt-BR" sz="2800" smtClean="0">
                <a:latin typeface="Andalus"/>
                <a:ea typeface="Andalus"/>
                <a:cs typeface="Andalus"/>
              </a:rPr>
              <a:t>estrutura  das  grades curriculares  e o funcionamento dos departamentos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Obrigada</a:t>
            </a:r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cecilia@trenche.com.br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413000"/>
            <a:ext cx="9180513" cy="535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latin typeface="Andalus" pitchFamily="18" charset="-78"/>
                <a:cs typeface="Andalus" pitchFamily="18" charset="-78"/>
              </a:rPr>
              <a:t>TERRITORIALIZAÇÃO –Metodologia capaz de operar mudanças no modelo assistencial e nas práticas sanitárias vigentes </a:t>
            </a:r>
          </a:p>
          <a:p>
            <a:pPr>
              <a:defRPr/>
            </a:pPr>
            <a:endParaRPr lang="pt-BR" dirty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r>
              <a:rPr lang="pt-BR" dirty="0">
                <a:solidFill>
                  <a:schemeClr val="accent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       </a:t>
            </a:r>
          </a:p>
          <a:p>
            <a:pPr>
              <a:defRPr/>
            </a:pPr>
            <a:endParaRPr lang="pt-BR" dirty="0">
              <a:solidFill>
                <a:schemeClr val="accent2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endParaRPr lang="pt-BR" dirty="0">
              <a:solidFill>
                <a:schemeClr val="accent2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r>
              <a:rPr lang="pt-BR" dirty="0">
                <a:solidFill>
                  <a:schemeClr val="accent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Eixo transversal e central para o planejamento e execução das atividades</a:t>
            </a:r>
          </a:p>
          <a:p>
            <a:pPr>
              <a:defRPr/>
            </a:pPr>
            <a:endParaRPr lang="pt-BR" dirty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endParaRPr lang="pt-BR" dirty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endParaRPr lang="pt-BR" dirty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endParaRPr lang="pt-BR" dirty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r>
              <a:rPr lang="pt-BR" dirty="0">
                <a:latin typeface="Andalus" pitchFamily="18" charset="-78"/>
                <a:cs typeface="Andalus" pitchFamily="18" charset="-78"/>
              </a:rPr>
              <a:t>CONTEXTO  do  Pró-Saúde II -  reordenação da formação  das profissões de saúde no combate a fragmentação, especialismo e a hierarquização  do processo de ensino aprendizagem </a:t>
            </a:r>
          </a:p>
          <a:p>
            <a:pPr>
              <a:defRPr/>
            </a:pPr>
            <a:endParaRPr lang="pt-BR" dirty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endParaRPr lang="pt-BR" dirty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endParaRPr lang="pt-BR" dirty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endParaRPr lang="pt-BR" dirty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endParaRPr lang="pt-BR" dirty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r>
              <a:rPr lang="pt-BR" smtClean="0">
                <a:latin typeface="Andalus"/>
                <a:ea typeface="Andalus"/>
                <a:cs typeface="Andalus"/>
              </a:rPr>
              <a:t>Interdisciplinaridade     </a:t>
            </a:r>
            <a:r>
              <a:rPr lang="pt-BR" smtClean="0"/>
              <a:t>          </a:t>
            </a:r>
          </a:p>
          <a:p>
            <a:pPr marL="457200" lvl="1" indent="0">
              <a:buFontTx/>
              <a:buNone/>
            </a:pPr>
            <a:endParaRPr lang="pt-BR" smtClean="0"/>
          </a:p>
          <a:p>
            <a:pPr marL="457200" lvl="1" indent="0">
              <a:buFontTx/>
              <a:buNone/>
            </a:pPr>
            <a:r>
              <a:rPr lang="pt-BR" sz="2400" smtClean="0">
                <a:latin typeface="Andalus"/>
                <a:ea typeface="Andalus"/>
                <a:cs typeface="Andalus"/>
              </a:rPr>
              <a:t>SERVIÇOS- Cenário- Vivência de novos processos de trabalho e a implementação de dispositivos de atuação em equipes-interdisciplinaridade e  intersetorialidade</a:t>
            </a:r>
          </a:p>
          <a:p>
            <a:pPr marL="457200" lvl="1" indent="0"/>
            <a:r>
              <a:rPr lang="pt-BR" sz="2400" smtClean="0">
                <a:latin typeface="Andalus"/>
                <a:ea typeface="Andalus"/>
                <a:cs typeface="Andalus"/>
              </a:rPr>
              <a:t> Desconstrução da lógica  atenção = consulta </a:t>
            </a:r>
          </a:p>
          <a:p>
            <a:pPr marL="457200" lvl="1" indent="0"/>
            <a:r>
              <a:rPr lang="pt-BR" sz="2400" smtClean="0">
                <a:latin typeface="Andalus"/>
                <a:ea typeface="Andalus"/>
                <a:cs typeface="Andalus"/>
              </a:rPr>
              <a:t> Construção da lógica </a:t>
            </a:r>
            <a:r>
              <a:rPr lang="pt-BR" sz="2400" u="sng" smtClean="0">
                <a:latin typeface="Andalus"/>
                <a:ea typeface="Andalus"/>
                <a:cs typeface="Andalus"/>
              </a:rPr>
              <a:t>dos cuidados</a:t>
            </a:r>
          </a:p>
          <a:p>
            <a:pPr marL="457200" lvl="1" indent="0"/>
            <a:r>
              <a:rPr lang="pt-BR" sz="2400" smtClean="0">
                <a:latin typeface="Andalus"/>
                <a:ea typeface="Andalus"/>
                <a:cs typeface="Andalus"/>
              </a:rPr>
              <a:t> Parceria  entre  a Associação da Saúde da Família e Secretaria de saúde</a:t>
            </a:r>
          </a:p>
          <a:p>
            <a:pPr marL="457200" lvl="1" indent="0"/>
            <a:r>
              <a:rPr lang="pt-BR" sz="2400" smtClean="0">
                <a:latin typeface="Andalus"/>
                <a:ea typeface="Andalus"/>
                <a:cs typeface="Andalus"/>
              </a:rPr>
              <a:t> Conflitos e  tensionamentos gerados pelo modo como o novo modelo vai sendo construído 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r>
              <a:rPr lang="pt-BR" sz="2400" smtClean="0">
                <a:latin typeface="Andalus"/>
                <a:ea typeface="Andalus"/>
                <a:cs typeface="Andalus"/>
              </a:rPr>
              <a:t>Interdisciplinaridade</a:t>
            </a:r>
          </a:p>
          <a:p>
            <a:pPr marL="457200" lvl="1" indent="0">
              <a:buFontTx/>
              <a:buNone/>
            </a:pPr>
            <a:r>
              <a:rPr lang="pt-BR" sz="2400" smtClean="0">
                <a:latin typeface="Andalus"/>
                <a:ea typeface="Andalus"/>
                <a:cs typeface="Andalus"/>
              </a:rPr>
              <a:t>UNIVERSIDADE –  integração e a interdisciplinaridade como conceito x prática - dispositivos protetores das fronteiras das especialidades e seus modos de funcionamento</a:t>
            </a:r>
            <a:endParaRPr lang="pt-BR" sz="2400" smtClean="0">
              <a:solidFill>
                <a:srgbClr val="F08400"/>
              </a:solidFill>
              <a:latin typeface="Andalus"/>
              <a:ea typeface="Andalus"/>
              <a:cs typeface="Andalus"/>
            </a:endParaRPr>
          </a:p>
          <a:p>
            <a:pPr marL="457200" lvl="1" indent="0">
              <a:buFontTx/>
              <a:buNone/>
            </a:pPr>
            <a:endParaRPr lang="pt-BR" sz="2400" smtClean="0">
              <a:solidFill>
                <a:srgbClr val="F08400"/>
              </a:solidFill>
              <a:latin typeface="Andalus"/>
              <a:ea typeface="Andalus"/>
              <a:cs typeface="Andalus"/>
            </a:endParaRPr>
          </a:p>
          <a:p>
            <a:pPr marL="457200" lvl="1" indent="0">
              <a:buFontTx/>
              <a:buNone/>
            </a:pPr>
            <a:r>
              <a:rPr lang="pt-BR" sz="2400" smtClean="0">
                <a:latin typeface="Andalus"/>
                <a:ea typeface="Andalus"/>
                <a:cs typeface="Andalus"/>
              </a:rPr>
              <a:t>CURSOS  com foco nos núcleos de formação</a:t>
            </a:r>
          </a:p>
          <a:p>
            <a:pPr marL="457200" lvl="1" indent="0">
              <a:buFontTx/>
              <a:buNone/>
            </a:pPr>
            <a:endParaRPr lang="pt-BR" sz="2400" smtClean="0">
              <a:latin typeface="Andalus"/>
              <a:ea typeface="Andalus"/>
              <a:cs typeface="Andalus"/>
            </a:endParaRPr>
          </a:p>
          <a:p>
            <a:pPr marL="457200" lvl="1" indent="0">
              <a:buFontTx/>
              <a:buNone/>
            </a:pPr>
            <a:r>
              <a:rPr lang="pt-BR" sz="2400" smtClean="0">
                <a:latin typeface="Andalus"/>
                <a:ea typeface="Andalus"/>
                <a:cs typeface="Andalus"/>
              </a:rPr>
              <a:t>Pró-saúde como dispositivo de mudanças</a:t>
            </a:r>
          </a:p>
          <a:p>
            <a:pPr marL="457200" lvl="1" indent="0">
              <a:buFontTx/>
              <a:buNone/>
            </a:pPr>
            <a:r>
              <a:rPr lang="pt-BR" sz="2400" smtClean="0">
                <a:latin typeface="Andalus"/>
                <a:ea typeface="Andalus"/>
                <a:cs typeface="Andalus"/>
              </a:rPr>
              <a:t>Dificuldades com o  financiamento</a:t>
            </a:r>
          </a:p>
          <a:p>
            <a:pPr marL="457200" lvl="1" indent="0">
              <a:buFontTx/>
              <a:buNone/>
            </a:pPr>
            <a:r>
              <a:rPr lang="pt-BR" sz="2400" smtClean="0">
                <a:latin typeface="Andalus"/>
                <a:ea typeface="Andalus"/>
                <a:cs typeface="Andalus"/>
              </a:rPr>
              <a:t>Construção dentro da universidade de possibilidades de apoio para a execução</a:t>
            </a:r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t-BR" sz="1800" smtClean="0">
                <a:latin typeface="Andalus"/>
                <a:ea typeface="Andalus"/>
                <a:cs typeface="Andalus"/>
              </a:rPr>
              <a:t>Princípios e decisões estratégicas  a partir da experiência instituintes do Comitê Gestor: </a:t>
            </a:r>
          </a:p>
          <a:p>
            <a:pPr marL="0" indent="0">
              <a:buFontTx/>
              <a:buNone/>
            </a:pPr>
            <a:endParaRPr lang="pt-BR" sz="1800" smtClean="0">
              <a:latin typeface="Andalus"/>
              <a:ea typeface="Andalus"/>
              <a:cs typeface="Andalus"/>
            </a:endParaRPr>
          </a:p>
          <a:p>
            <a:pPr marL="0" indent="0"/>
            <a:r>
              <a:rPr lang="pt-BR" sz="1800" smtClean="0">
                <a:latin typeface="Andalus"/>
                <a:ea typeface="Andalus"/>
                <a:cs typeface="Andalus"/>
              </a:rPr>
              <a:t>ações de planejamento, acompanhamento e avaliação  de estágios e ações</a:t>
            </a:r>
          </a:p>
          <a:p>
            <a:pPr marL="0" indent="0"/>
            <a:r>
              <a:rPr lang="pt-BR" sz="1800" smtClean="0">
                <a:latin typeface="Andalus"/>
                <a:ea typeface="Andalus"/>
                <a:cs typeface="Andalus"/>
              </a:rPr>
              <a:t>inserção dos alunos nos serviços, considerando os níveis de  complexidade da sua formação</a:t>
            </a:r>
          </a:p>
          <a:p>
            <a:pPr marL="0" indent="0"/>
            <a:r>
              <a:rPr lang="pt-BR" sz="1800" smtClean="0">
                <a:latin typeface="Andalus"/>
                <a:ea typeface="Andalus"/>
                <a:cs typeface="Andalus"/>
              </a:rPr>
              <a:t>articulação entre ações de ensino,  pesquisa e extensão e demandas/necessidades do território</a:t>
            </a:r>
          </a:p>
          <a:p>
            <a:pPr marL="0" indent="0"/>
            <a:r>
              <a:rPr lang="pt-BR" sz="1800" smtClean="0">
                <a:latin typeface="Andalus"/>
                <a:ea typeface="Andalus"/>
                <a:cs typeface="Andalus"/>
              </a:rPr>
              <a:t>articulação das ações desenvolvidas em cada microterritório (reuniões sistemáticas no serviço dos diversos alunos ou cursos lá inseridos) </a:t>
            </a:r>
          </a:p>
          <a:p>
            <a:pPr marL="0" indent="0"/>
            <a:r>
              <a:rPr lang="pt-BR" sz="1800" smtClean="0">
                <a:latin typeface="Andalus"/>
                <a:ea typeface="Andalus"/>
                <a:cs typeface="Andalus"/>
              </a:rPr>
              <a:t>participação dos professores em algumas reuniões do CGL </a:t>
            </a:r>
          </a:p>
          <a:p>
            <a:pPr marL="0" indent="0"/>
            <a:r>
              <a:rPr lang="pt-BR" sz="1800" smtClean="0">
                <a:latin typeface="Andalus"/>
                <a:ea typeface="Andalus"/>
                <a:cs typeface="Andalus"/>
              </a:rPr>
              <a:t>eventos científicos e de educação permanente</a:t>
            </a:r>
          </a:p>
          <a:p>
            <a:pPr marL="0" indent="0"/>
            <a:r>
              <a:rPr lang="pt-BR" sz="1800" smtClean="0">
                <a:latin typeface="Andalus"/>
                <a:ea typeface="Andalus"/>
                <a:cs typeface="Andalus"/>
              </a:rPr>
              <a:t>apoio à produção científica dos serviços</a:t>
            </a:r>
          </a:p>
          <a:p>
            <a:pPr marL="0" indent="0"/>
            <a:r>
              <a:rPr lang="pt-BR" sz="1800" smtClean="0">
                <a:latin typeface="Andalus"/>
                <a:ea typeface="Andalus"/>
                <a:cs typeface="Andalus"/>
              </a:rPr>
              <a:t>oferta de  ações mais pontuais de formação na universidade ou no serviço</a:t>
            </a:r>
          </a:p>
          <a:p>
            <a:pPr marL="0" indent="0"/>
            <a:r>
              <a:rPr lang="pt-BR" sz="1800" smtClean="0">
                <a:latin typeface="Andalus"/>
                <a:ea typeface="Andalus"/>
                <a:cs typeface="Andalus"/>
              </a:rPr>
              <a:t>participação nos Fóruns do território</a:t>
            </a:r>
          </a:p>
          <a:p>
            <a:pPr marL="0" indent="0"/>
            <a:endParaRPr lang="pt-BR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3813" y="1341438"/>
          <a:ext cx="9300864" cy="5777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2948"/>
                <a:gridCol w="3128376"/>
                <a:gridCol w="4939540"/>
              </a:tblGrid>
              <a:tr h="210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Data 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Evento na Universidade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Foco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</a:tr>
              <a:tr h="842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 23/09/2009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 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Seminário de integração ensino e serviço PUC-SP/ SMS-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Fó Brasilândia CN SMSSP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 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O </a:t>
                      </a: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território e dos serviços de saúde, diagnóstico situacional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</a:tr>
              <a:tr h="1052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10/09/2010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Seminário Atenção à Infância e Adolescência: construindo redes no território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Discussão</a:t>
                      </a:r>
                      <a:r>
                        <a:rPr lang="pt-BR" sz="1400" baseline="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de casos  </a:t>
                      </a: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envolvendo </a:t>
                      </a: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questões da prática interdisciplinar e </a:t>
                      </a: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intersetorial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( interface saúde-escola-serviços de proteção social à criança). 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</a:tr>
              <a:tr h="631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2/3/2011 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Encontro de Integração serviço-universidade: desafios e demandas para 2011.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Metodologias </a:t>
                      </a: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de avaliação e planejamento das ações de ensino no território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</a:tr>
              <a:tr h="421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17/08/2011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Seminário de Avaliação do PRÓ SAÚDE II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 </a:t>
                      </a: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Experiências </a:t>
                      </a: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de integração ensino serviço na perspectiva de cada UBSs </a:t>
                      </a: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e da </a:t>
                      </a: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IES  </a:t>
                      </a:r>
                      <a:endParaRPr lang="pt-BR" sz="1400" dirty="0" smtClean="0"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</a:tr>
              <a:tr h="884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30/11/2011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Seminário e Oficinas : Cartografias do território e  produção do cuidado em saúde</a:t>
                      </a:r>
                      <a:b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</a:b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Conceitos </a:t>
                      </a: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e dispositivos para estudo do território e na elaboração de mapas cartográficos </a:t>
                      </a: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e mapas afetivos das </a:t>
                      </a: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áreas das quatro </a:t>
                      </a: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UBSs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</a:tr>
              <a:tr h="1474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31/10/2012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Seminário e Oficinas: Metodologias para o trabalho e a formação em Saúde: a função Apoio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Clínica </a:t>
                      </a: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ampliada e função apoio matricial e institucional . </a:t>
                      </a:r>
                      <a:endParaRPr lang="pt-BR" sz="1400" dirty="0" smtClean="0"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Oficinas </a:t>
                      </a: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(7) de problematização. Plenária e debate sobre os resultados. Apoio da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equipe do Pós-graduação em Medicina e Saúde Coletiva da UNICAMP (Núcleo coordenado pelo Prof. Gastão Wagner de Souza</a:t>
                      </a:r>
                      <a:b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</a:br>
                      <a:r>
                        <a:rPr lang="pt-BR" sz="1400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Campos)</a:t>
                      </a:r>
                      <a:endParaRPr lang="pt-BR" sz="1400" dirty="0">
                        <a:effectLst/>
                        <a:latin typeface="Andalus" pitchFamily="18" charset="-78"/>
                        <a:ea typeface="Times New Roman"/>
                        <a:cs typeface="Andalus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smtClean="0">
                <a:latin typeface="Andalus"/>
                <a:ea typeface="Andalus"/>
                <a:cs typeface="Andalus"/>
              </a:rPr>
              <a:t>Dispositivos Potentes:</a:t>
            </a:r>
          </a:p>
          <a:p>
            <a:pPr lvl="1"/>
            <a:r>
              <a:rPr lang="pt-BR" sz="2000" smtClean="0">
                <a:latin typeface="Andalus"/>
                <a:ea typeface="Andalus"/>
                <a:cs typeface="Andalus"/>
              </a:rPr>
              <a:t>Oficinas de planejamento e avaliação</a:t>
            </a:r>
          </a:p>
          <a:p>
            <a:pPr lvl="1"/>
            <a:r>
              <a:rPr lang="pt-BR" sz="2000" smtClean="0">
                <a:latin typeface="Andalus"/>
                <a:ea typeface="Andalus"/>
                <a:cs typeface="Andalus"/>
              </a:rPr>
              <a:t>Reuniões do Comitê Gestor Local Ampliado</a:t>
            </a:r>
          </a:p>
          <a:p>
            <a:pPr lvl="1"/>
            <a:r>
              <a:rPr lang="pt-BR" sz="2000" smtClean="0">
                <a:latin typeface="Andalus"/>
                <a:ea typeface="Andalus"/>
                <a:cs typeface="Andalus"/>
              </a:rPr>
              <a:t>Projetos de Educação Permanente</a:t>
            </a:r>
          </a:p>
          <a:p>
            <a:pPr lvl="1"/>
            <a:r>
              <a:rPr lang="pt-BR" sz="2000" smtClean="0">
                <a:latin typeface="Andalus"/>
                <a:ea typeface="Andalus"/>
                <a:cs typeface="Andalus"/>
              </a:rPr>
              <a:t>Seminários</a:t>
            </a:r>
          </a:p>
          <a:p>
            <a:pPr lvl="1"/>
            <a:r>
              <a:rPr lang="pt-BR" sz="2000" smtClean="0">
                <a:latin typeface="Andalus"/>
                <a:ea typeface="Andalus"/>
                <a:cs typeface="Andalus"/>
              </a:rPr>
              <a:t>Rodas de conversa </a:t>
            </a:r>
          </a:p>
          <a:p>
            <a:pPr lvl="1"/>
            <a:r>
              <a:rPr lang="pt-BR" sz="2000" smtClean="0">
                <a:latin typeface="Andalus"/>
                <a:ea typeface="Andalus"/>
                <a:cs typeface="Andalus"/>
              </a:rPr>
              <a:t>Participação no Encontro anual de Pesquisadores de saúde</a:t>
            </a:r>
          </a:p>
          <a:p>
            <a:pPr lvl="1"/>
            <a:r>
              <a:rPr lang="pt-BR" sz="2000" smtClean="0">
                <a:latin typeface="Andalus"/>
                <a:ea typeface="Andalus"/>
                <a:cs typeface="Andalus"/>
              </a:rPr>
              <a:t>Oficinas de escrita das experiências</a:t>
            </a:r>
          </a:p>
          <a:p>
            <a:pPr lvl="1"/>
            <a:r>
              <a:rPr lang="pt-BR" sz="2000" smtClean="0">
                <a:latin typeface="Andalus"/>
                <a:ea typeface="Andalus"/>
                <a:cs typeface="Andalus"/>
              </a:rPr>
              <a:t>Oficinas com usuários (participação nos conselhos)</a:t>
            </a:r>
          </a:p>
          <a:p>
            <a:pPr lvl="1"/>
            <a:r>
              <a:rPr lang="pt-BR" sz="2000" smtClean="0">
                <a:latin typeface="Andalus"/>
                <a:ea typeface="Andalus"/>
                <a:cs typeface="Andalus"/>
              </a:rPr>
              <a:t>Elaboração de Site e blog sobre as ações do Projeto</a:t>
            </a:r>
          </a:p>
          <a:p>
            <a:pPr lvl="1"/>
            <a:r>
              <a:rPr lang="pt-BR" sz="2000" smtClean="0">
                <a:latin typeface="Andalus"/>
                <a:ea typeface="Andalus"/>
                <a:cs typeface="Andalus"/>
              </a:rPr>
              <a:t>Participação em eventos organizados pelo serviço (fóruns, GTS)</a:t>
            </a:r>
          </a:p>
          <a:p>
            <a:pPr lvl="1"/>
            <a:r>
              <a:rPr lang="pt-BR" sz="2000" smtClean="0">
                <a:latin typeface="Andalus"/>
                <a:ea typeface="Andalus"/>
                <a:cs typeface="Andalus"/>
              </a:rPr>
              <a:t>Sociodrama</a:t>
            </a:r>
          </a:p>
          <a:p>
            <a:endParaRPr lang="pt-BR" smtClean="0">
              <a:latin typeface="Andalus"/>
              <a:ea typeface="Andalus"/>
              <a:cs typeface="Andal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smtClean="0">
                <a:latin typeface="Andalus"/>
                <a:ea typeface="Andalus"/>
                <a:cs typeface="Andalus"/>
              </a:rPr>
              <a:t>Educação Permanente no serviço</a:t>
            </a:r>
            <a:r>
              <a:rPr lang="pt-BR" sz="2800" smtClean="0">
                <a:latin typeface="Andalus"/>
                <a:ea typeface="Andalus"/>
                <a:cs typeface="Andalus"/>
              </a:rPr>
              <a:t> 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Oficinas sobre Família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Comunicação nas relações de trabalho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Construindo a gestão participativa no cotidiano: Oficina de Práticas</a:t>
            </a:r>
          </a:p>
          <a:p>
            <a:r>
              <a:rPr lang="pt-BR" sz="2800" b="1" smtClean="0">
                <a:latin typeface="Andalus"/>
                <a:ea typeface="Andalus"/>
                <a:cs typeface="Andalus"/>
              </a:rPr>
              <a:t>Matriciamento das equipes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Metodologia de estudo de caso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Projeto Terapêutico Singular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Dispositivos grupais de promoção da saúde  (oficinas)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355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>
                <a:latin typeface="Andalus"/>
                <a:ea typeface="Andalus"/>
                <a:cs typeface="Andalus"/>
              </a:rPr>
              <a:t>Avanços  nos </a:t>
            </a:r>
            <a:r>
              <a:rPr lang="pt-BR" i="1" smtClean="0">
                <a:latin typeface="Andalus"/>
                <a:ea typeface="Andalus"/>
                <a:cs typeface="Andalus"/>
              </a:rPr>
              <a:t>processos de formação</a:t>
            </a:r>
            <a:r>
              <a:rPr lang="pt-BR" smtClean="0">
                <a:latin typeface="Andalus"/>
                <a:ea typeface="Andalus"/>
                <a:cs typeface="Andalus"/>
              </a:rPr>
              <a:t> 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trabalho de contextualização 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inserção nas equipes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relação entre alunos e  profissionais reconhecimento da competência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desenvolvimento da atitude colaborativa (apoiar) 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Avanço na ampliação das disciplinas e professores</a:t>
            </a:r>
          </a:p>
          <a:p>
            <a:pPr lvl="1"/>
            <a:r>
              <a:rPr lang="pt-BR" smtClean="0">
                <a:latin typeface="Andalus"/>
                <a:ea typeface="Andalus"/>
                <a:cs typeface="Andalus"/>
              </a:rPr>
              <a:t>Elaboração de pesquisas nessa linha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627</Words>
  <Application>Microsoft Office PowerPoint</Application>
  <PresentationFormat>Apresentação na tela (4:3)</PresentationFormat>
  <Paragraphs>108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Design padrão</vt:lpstr>
      <vt:lpstr>      Integração ensino e serviço na formação em saúde: a experiência do Pró-Saúde II   PUC-SP &amp;  Supervisão Técnica de Saúde da  Fó- Brasilândia /SMSSP   Maria Cecília Bonini Trenche Altair Cadrobbi Pupo  Maria Cristina Vicentin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Obrigada</vt:lpstr>
    </vt:vector>
  </TitlesOfParts>
  <Company>CRC 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</dc:creator>
  <cp:lastModifiedBy>Cecilia</cp:lastModifiedBy>
  <cp:revision>41</cp:revision>
  <dcterms:created xsi:type="dcterms:W3CDTF">2011-08-17T20:46:47Z</dcterms:created>
  <dcterms:modified xsi:type="dcterms:W3CDTF">2013-01-29T20:59:14Z</dcterms:modified>
</cp:coreProperties>
</file>